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sldIdLst>
    <p:sldId id="264" r:id="rId5"/>
    <p:sldId id="313" r:id="rId6"/>
    <p:sldId id="314" r:id="rId7"/>
    <p:sldId id="315" r:id="rId8"/>
    <p:sldId id="333" r:id="rId9"/>
    <p:sldId id="341" r:id="rId10"/>
    <p:sldId id="318" r:id="rId11"/>
    <p:sldId id="319" r:id="rId12"/>
    <p:sldId id="320" r:id="rId13"/>
    <p:sldId id="321" r:id="rId14"/>
    <p:sldId id="323" r:id="rId15"/>
    <p:sldId id="322" r:id="rId16"/>
    <p:sldId id="324" r:id="rId17"/>
    <p:sldId id="325" r:id="rId18"/>
    <p:sldId id="326" r:id="rId19"/>
    <p:sldId id="327" r:id="rId20"/>
    <p:sldId id="328" r:id="rId21"/>
    <p:sldId id="330" r:id="rId22"/>
    <p:sldId id="334" r:id="rId23"/>
    <p:sldId id="335" r:id="rId24"/>
    <p:sldId id="336" r:id="rId25"/>
    <p:sldId id="337" r:id="rId26"/>
    <p:sldId id="338" r:id="rId27"/>
    <p:sldId id="33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961" autoAdjust="0"/>
  </p:normalViewPr>
  <p:slideViewPr>
    <p:cSldViewPr snapToGrid="0">
      <p:cViewPr varScale="1">
        <p:scale>
          <a:sx n="75" d="100"/>
          <a:sy n="75" d="100"/>
        </p:scale>
        <p:origin x="9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9/7/2023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523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88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Beef</a:t>
            </a:r>
            <a:endParaRPr lang="en-US" sz="6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Browser Exploitation Framework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4BD8-EC7C-1DF0-537A-DC30C4F5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93" y="335084"/>
            <a:ext cx="10058400" cy="1371600"/>
          </a:xfrm>
        </p:spPr>
        <p:txBody>
          <a:bodyPr/>
          <a:lstStyle/>
          <a:p>
            <a:r>
              <a:rPr lang="en-US" dirty="0"/>
              <a:t>Google Phishing Example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145B5-FD16-C7BC-6F90-34AD77934317}"/>
              </a:ext>
            </a:extLst>
          </p:cNvPr>
          <p:cNvSpPr txBox="1"/>
          <p:nvPr/>
        </p:nvSpPr>
        <p:spPr>
          <a:xfrm>
            <a:off x="9982986" y="2904547"/>
            <a:ext cx="17345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Collecting user information and redirecting to another fishing </a:t>
            </a:r>
            <a:r>
              <a:rPr lang="en-US" sz="2000" b="1" dirty="0" err="1">
                <a:latin typeface="+mj-lt"/>
              </a:rPr>
              <a:t>url</a:t>
            </a:r>
            <a:endParaRPr lang="en-US" sz="2000" b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4F618-9402-222C-B64B-0D88CAA27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28" r="12956" b="13514"/>
          <a:stretch/>
        </p:blipFill>
        <p:spPr>
          <a:xfrm>
            <a:off x="367645" y="1397062"/>
            <a:ext cx="9615341" cy="46455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8A76DA-A523-8E58-A15A-32CDBC388D98}"/>
              </a:ext>
            </a:extLst>
          </p:cNvPr>
          <p:cNvSpPr/>
          <p:nvPr/>
        </p:nvSpPr>
        <p:spPr>
          <a:xfrm>
            <a:off x="4656842" y="2768662"/>
            <a:ext cx="2026762" cy="3252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66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4BD8-EC7C-1DF0-537A-DC30C4F5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19" y="233591"/>
            <a:ext cx="10058400" cy="1371600"/>
          </a:xfrm>
        </p:spPr>
        <p:txBody>
          <a:bodyPr/>
          <a:lstStyle/>
          <a:p>
            <a:r>
              <a:rPr lang="en-US" dirty="0"/>
              <a:t>Redirect Browser Example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145B5-FD16-C7BC-6F90-34AD77934317}"/>
              </a:ext>
            </a:extLst>
          </p:cNvPr>
          <p:cNvSpPr txBox="1"/>
          <p:nvPr/>
        </p:nvSpPr>
        <p:spPr>
          <a:xfrm>
            <a:off x="10222043" y="2904440"/>
            <a:ext cx="17345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Giving the hook </a:t>
            </a:r>
            <a:r>
              <a:rPr lang="en-US" sz="2000" b="1" dirty="0" err="1">
                <a:latin typeface="+mj-lt"/>
              </a:rPr>
              <a:t>url</a:t>
            </a:r>
            <a:r>
              <a:rPr lang="en-US" sz="2000" b="1" dirty="0">
                <a:latin typeface="+mj-lt"/>
              </a:rPr>
              <a:t> where the page will be redirected after  attack taking 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7B586-DC3C-6429-C664-B0BD1489C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95" y="2328614"/>
            <a:ext cx="7727006" cy="3739594"/>
          </a:xfrm>
          <a:prstGeom prst="rect">
            <a:avLst/>
          </a:prstGeom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62287A2B-2AE7-00A6-74EE-3D0DF5323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95" y="1224437"/>
            <a:ext cx="9803248" cy="508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A3ACFD-1CB2-C198-039A-8B2A588F07DC}"/>
              </a:ext>
            </a:extLst>
          </p:cNvPr>
          <p:cNvSpPr/>
          <p:nvPr/>
        </p:nvSpPr>
        <p:spPr>
          <a:xfrm>
            <a:off x="4348480" y="2904440"/>
            <a:ext cx="558800" cy="1435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65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4BD8-EC7C-1DF0-537A-DC30C4F5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664" y="0"/>
            <a:ext cx="10058400" cy="1371600"/>
          </a:xfrm>
        </p:spPr>
        <p:txBody>
          <a:bodyPr/>
          <a:lstStyle/>
          <a:p>
            <a:r>
              <a:rPr lang="en-US" dirty="0"/>
              <a:t>Redirect Browser Example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145B5-FD16-C7BC-6F90-34AD77934317}"/>
              </a:ext>
            </a:extLst>
          </p:cNvPr>
          <p:cNvSpPr txBox="1"/>
          <p:nvPr/>
        </p:nvSpPr>
        <p:spPr>
          <a:xfrm>
            <a:off x="9904481" y="2742495"/>
            <a:ext cx="1734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Redirecting to the phishing site</a:t>
            </a:r>
          </a:p>
        </p:txBody>
      </p:sp>
      <p:pic>
        <p:nvPicPr>
          <p:cNvPr id="2050" name="Picture 2" descr="No description available.">
            <a:extLst>
              <a:ext uri="{FF2B5EF4-FFF2-40B4-BE49-F238E27FC236}">
                <a16:creationId xmlns:a16="http://schemas.microsoft.com/office/drawing/2014/main" id="{BD915BE8-A96C-B887-1CE9-98F5CE7EF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99" y="943263"/>
            <a:ext cx="9466082" cy="548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619B8E-870B-20C2-B5AF-24062C3EFC91}"/>
              </a:ext>
            </a:extLst>
          </p:cNvPr>
          <p:cNvSpPr/>
          <p:nvPr/>
        </p:nvSpPr>
        <p:spPr>
          <a:xfrm>
            <a:off x="3942080" y="2184400"/>
            <a:ext cx="1229360" cy="3454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A4308E-FDB1-9F11-90D4-D9A9D31E3A40}"/>
              </a:ext>
            </a:extLst>
          </p:cNvPr>
          <p:cNvSpPr/>
          <p:nvPr/>
        </p:nvSpPr>
        <p:spPr>
          <a:xfrm>
            <a:off x="5171440" y="1229360"/>
            <a:ext cx="4733041" cy="51308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77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4BD8-EC7C-1DF0-537A-DC30C4F5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93382"/>
            <a:ext cx="10058400" cy="1371600"/>
          </a:xfrm>
        </p:spPr>
        <p:txBody>
          <a:bodyPr/>
          <a:lstStyle/>
          <a:p>
            <a:r>
              <a:rPr lang="en-US" dirty="0"/>
              <a:t>Alert Dialog Example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145B5-FD16-C7BC-6F90-34AD77934317}"/>
              </a:ext>
            </a:extLst>
          </p:cNvPr>
          <p:cNvSpPr txBox="1"/>
          <p:nvPr/>
        </p:nvSpPr>
        <p:spPr>
          <a:xfrm>
            <a:off x="10099040" y="2830759"/>
            <a:ext cx="17345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Sending fake alert message to user</a:t>
            </a:r>
          </a:p>
        </p:txBody>
      </p:sp>
      <p:pic>
        <p:nvPicPr>
          <p:cNvPr id="3076" name="Picture 4" descr="No description available.">
            <a:extLst>
              <a:ext uri="{FF2B5EF4-FFF2-40B4-BE49-F238E27FC236}">
                <a16:creationId xmlns:a16="http://schemas.microsoft.com/office/drawing/2014/main" id="{94471FCF-9C4F-9EF8-01B3-49C522734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" y="1459159"/>
            <a:ext cx="9662160" cy="492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C62432-4845-58B0-1606-2DE23135F9B3}"/>
              </a:ext>
            </a:extLst>
          </p:cNvPr>
          <p:cNvSpPr/>
          <p:nvPr/>
        </p:nvSpPr>
        <p:spPr>
          <a:xfrm>
            <a:off x="4328160" y="2830759"/>
            <a:ext cx="528320" cy="3594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07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4BD8-EC7C-1DF0-537A-DC30C4F5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326340"/>
            <a:ext cx="10058400" cy="1371600"/>
          </a:xfrm>
        </p:spPr>
        <p:txBody>
          <a:bodyPr/>
          <a:lstStyle/>
          <a:p>
            <a:r>
              <a:rPr lang="en-US" dirty="0"/>
              <a:t>Alert Dialog Example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145B5-FD16-C7BC-6F90-34AD77934317}"/>
              </a:ext>
            </a:extLst>
          </p:cNvPr>
          <p:cNvSpPr txBox="1"/>
          <p:nvPr/>
        </p:nvSpPr>
        <p:spPr>
          <a:xfrm>
            <a:off x="8208242" y="3698240"/>
            <a:ext cx="1595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Sending fake alert message to user</a:t>
            </a:r>
          </a:p>
        </p:txBody>
      </p:sp>
      <p:pic>
        <p:nvPicPr>
          <p:cNvPr id="4098" name="Picture 2" descr="No description available.">
            <a:extLst>
              <a:ext uri="{FF2B5EF4-FFF2-40B4-BE49-F238E27FC236}">
                <a16:creationId xmlns:a16="http://schemas.microsoft.com/office/drawing/2014/main" id="{9502E195-86C7-1DB9-D0E8-DA0CB4939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" y="1379338"/>
            <a:ext cx="11215602" cy="50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BC2714-E60B-46DA-1DD3-212C6F2D69EB}"/>
              </a:ext>
            </a:extLst>
          </p:cNvPr>
          <p:cNvSpPr/>
          <p:nvPr/>
        </p:nvSpPr>
        <p:spPr>
          <a:xfrm>
            <a:off x="7518400" y="2016541"/>
            <a:ext cx="2661920" cy="6400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5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4BD8-EC7C-1DF0-537A-DC30C4F5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414" y="415022"/>
            <a:ext cx="10058400" cy="1227555"/>
          </a:xfrm>
        </p:spPr>
        <p:txBody>
          <a:bodyPr/>
          <a:lstStyle/>
          <a:p>
            <a:r>
              <a:rPr lang="en-US" dirty="0"/>
              <a:t>Get Cookie Example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145B5-FD16-C7BC-6F90-34AD77934317}"/>
              </a:ext>
            </a:extLst>
          </p:cNvPr>
          <p:cNvSpPr txBox="1"/>
          <p:nvPr/>
        </p:nvSpPr>
        <p:spPr>
          <a:xfrm>
            <a:off x="10189442" y="2997200"/>
            <a:ext cx="1595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Retrieving current session cookies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1A8A6-0FD6-EE4B-28E0-269B8719E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14" y="1442720"/>
            <a:ext cx="9648027" cy="484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30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4BD8-EC7C-1DF0-537A-DC30C4F5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12102"/>
            <a:ext cx="10058400" cy="1371600"/>
          </a:xfrm>
        </p:spPr>
        <p:txBody>
          <a:bodyPr/>
          <a:lstStyle/>
          <a:p>
            <a:r>
              <a:rPr lang="en-US" dirty="0"/>
              <a:t>Get Cookie Example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F6C50-05B3-82F4-7B87-F51821EDB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350174"/>
            <a:ext cx="11084560" cy="49109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C0D266-96CB-D060-8C8C-84DAC86DC7AD}"/>
              </a:ext>
            </a:extLst>
          </p:cNvPr>
          <p:cNvSpPr/>
          <p:nvPr/>
        </p:nvSpPr>
        <p:spPr>
          <a:xfrm>
            <a:off x="5273040" y="2580640"/>
            <a:ext cx="1351280" cy="609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72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4BD8-EC7C-1DF0-537A-DC30C4F5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79" y="192951"/>
            <a:ext cx="10058400" cy="1371600"/>
          </a:xfrm>
        </p:spPr>
        <p:txBody>
          <a:bodyPr/>
          <a:lstStyle/>
          <a:p>
            <a:r>
              <a:rPr lang="en-US" dirty="0"/>
              <a:t>Redirect Browser(</a:t>
            </a:r>
            <a:r>
              <a:rPr lang="en-US" dirty="0" err="1"/>
              <a:t>Rickroll</a:t>
            </a:r>
            <a:r>
              <a:rPr lang="en-US" dirty="0"/>
              <a:t>) Example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145B5-FD16-C7BC-6F90-34AD77934317}"/>
              </a:ext>
            </a:extLst>
          </p:cNvPr>
          <p:cNvSpPr txBox="1"/>
          <p:nvPr/>
        </p:nvSpPr>
        <p:spPr>
          <a:xfrm>
            <a:off x="10222043" y="2904440"/>
            <a:ext cx="17345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Overwriting the body of the page with a full screen </a:t>
            </a:r>
            <a:r>
              <a:rPr lang="en-US" sz="2000" b="1" dirty="0" err="1">
                <a:latin typeface="+mj-lt"/>
              </a:rPr>
              <a:t>rickroll</a:t>
            </a:r>
            <a:endParaRPr lang="en-US" sz="2000" b="1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2814D3-748D-BBE9-3C50-0BA5E61C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1170902"/>
            <a:ext cx="9662160" cy="54060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71AED4-25DA-28A7-9980-EA62178BAFD1}"/>
              </a:ext>
            </a:extLst>
          </p:cNvPr>
          <p:cNvSpPr/>
          <p:nvPr/>
        </p:nvSpPr>
        <p:spPr>
          <a:xfrm>
            <a:off x="5648960" y="1886360"/>
            <a:ext cx="4490720" cy="43688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40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4BD8-EC7C-1DF0-537A-DC30C4F5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99" y="203111"/>
            <a:ext cx="10058400" cy="1371600"/>
          </a:xfrm>
        </p:spPr>
        <p:txBody>
          <a:bodyPr/>
          <a:lstStyle/>
          <a:p>
            <a:r>
              <a:rPr lang="en-US" dirty="0"/>
              <a:t>Redirect Browser(</a:t>
            </a:r>
            <a:r>
              <a:rPr lang="en-US" dirty="0" err="1"/>
              <a:t>Rickroll</a:t>
            </a:r>
            <a:r>
              <a:rPr lang="en-US" dirty="0"/>
              <a:t>) Example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1A437-66C0-E395-A40F-F4257967D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200597"/>
            <a:ext cx="10962640" cy="48911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CFD546-4A55-E25D-0200-58F38391ACF5}"/>
              </a:ext>
            </a:extLst>
          </p:cNvPr>
          <p:cNvSpPr/>
          <p:nvPr/>
        </p:nvSpPr>
        <p:spPr>
          <a:xfrm>
            <a:off x="6451600" y="1528296"/>
            <a:ext cx="5059680" cy="44864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4BD8-EC7C-1DF0-537A-DC30C4F5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99" y="203111"/>
            <a:ext cx="10058400" cy="1371600"/>
          </a:xfrm>
        </p:spPr>
        <p:txBody>
          <a:bodyPr/>
          <a:lstStyle/>
          <a:p>
            <a:r>
              <a:rPr lang="en-US" dirty="0" err="1"/>
              <a:t>Tabnabbing</a:t>
            </a:r>
            <a:r>
              <a:rPr lang="en-US" dirty="0"/>
              <a:t> Example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BBB39-06C8-B250-B911-70B887C8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19" y="1237614"/>
            <a:ext cx="9702800" cy="51225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9DAD27-660B-1058-E63B-B5EE0EC7F769}"/>
              </a:ext>
            </a:extLst>
          </p:cNvPr>
          <p:cNvSpPr/>
          <p:nvPr/>
        </p:nvSpPr>
        <p:spPr>
          <a:xfrm>
            <a:off x="4053840" y="2377440"/>
            <a:ext cx="1351280" cy="5791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45F6B-D19E-8A6C-C69B-AF613CC735D9}"/>
              </a:ext>
            </a:extLst>
          </p:cNvPr>
          <p:cNvSpPr txBox="1"/>
          <p:nvPr/>
        </p:nvSpPr>
        <p:spPr>
          <a:xfrm>
            <a:off x="10197219" y="2255520"/>
            <a:ext cx="15782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Redirects to the specified URL after the tab has been inactive for a specified amount of time</a:t>
            </a:r>
          </a:p>
        </p:txBody>
      </p:sp>
    </p:spTree>
    <p:extLst>
      <p:ext uri="{BB962C8B-B14F-4D97-AF65-F5344CB8AC3E}">
        <p14:creationId xmlns:p14="http://schemas.microsoft.com/office/powerpoint/2010/main" val="213745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841C-8E34-9F30-0CEA-A2C10F45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82" y="662321"/>
            <a:ext cx="10058400" cy="13716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1DE43-DA2E-A0CB-8068-106A456C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556" y="1749285"/>
            <a:ext cx="11027790" cy="217226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 err="1">
                <a:latin typeface="+mj-lt"/>
              </a:rPr>
              <a:t>BeEF</a:t>
            </a:r>
            <a:r>
              <a:rPr lang="en-US" sz="2000" dirty="0">
                <a:latin typeface="+mj-lt"/>
              </a:rPr>
              <a:t> is a </a:t>
            </a:r>
            <a:r>
              <a:rPr lang="en-US" sz="2000" b="1" dirty="0">
                <a:latin typeface="+mj-lt"/>
              </a:rPr>
              <a:t>Browser Exploitation Framework </a:t>
            </a:r>
            <a:r>
              <a:rPr lang="en-US" sz="2000" dirty="0">
                <a:latin typeface="+mj-lt"/>
              </a:rPr>
              <a:t>that focuses </a:t>
            </a:r>
            <a:r>
              <a:rPr lang="en" sz="2000" dirty="0">
                <a:latin typeface="+mj-lt"/>
              </a:rPr>
              <a:t>on </a:t>
            </a:r>
            <a:r>
              <a:rPr lang="en" sz="2000" b="1" dirty="0">
                <a:latin typeface="+mj-lt"/>
              </a:rPr>
              <a:t>exploiting vulnerabilities in the web browser.</a:t>
            </a:r>
            <a:endParaRPr lang="en-US" sz="20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It is</a:t>
            </a:r>
            <a:r>
              <a:rPr lang="en-US" sz="2000" b="0" i="0" dirty="0">
                <a:effectLst/>
                <a:latin typeface="+mj-lt"/>
              </a:rPr>
              <a:t> a tool for testers </a:t>
            </a:r>
            <a:r>
              <a:rPr lang="en-US" sz="2000" b="1" i="0" dirty="0">
                <a:effectLst/>
                <a:latin typeface="+mj-lt"/>
              </a:rPr>
              <a:t>to check how safe a system is by controlling web browsers and launching attacks </a:t>
            </a:r>
            <a:r>
              <a:rPr lang="en-US" sz="2000" b="0" i="0" dirty="0">
                <a:effectLst/>
                <a:latin typeface="+mj-lt"/>
              </a:rPr>
              <a:t>from within the browser.</a:t>
            </a:r>
          </a:p>
          <a:p>
            <a:pPr marL="0" indent="0">
              <a:buNone/>
            </a:pPr>
            <a:endParaRPr lang="en-US" sz="20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03007-1516-9FB9-66D9-2B5486E1078B}"/>
              </a:ext>
            </a:extLst>
          </p:cNvPr>
          <p:cNvSpPr txBox="1"/>
          <p:nvPr/>
        </p:nvSpPr>
        <p:spPr>
          <a:xfrm>
            <a:off x="582104" y="3808070"/>
            <a:ext cx="9919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Purpose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6BCBC-DE79-9EE6-C59F-785E1B554001}"/>
              </a:ext>
            </a:extLst>
          </p:cNvPr>
          <p:cNvSpPr txBox="1"/>
          <p:nvPr/>
        </p:nvSpPr>
        <p:spPr>
          <a:xfrm>
            <a:off x="512582" y="4633870"/>
            <a:ext cx="1089660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  <a:latin typeface="+mj-lt"/>
              </a:rPr>
              <a:t>to enable testers </a:t>
            </a:r>
            <a:r>
              <a:rPr lang="en-US" sz="2000" b="1" i="0" dirty="0">
                <a:effectLst/>
                <a:latin typeface="+mj-lt"/>
              </a:rPr>
              <a:t>to gain control of a target system</a:t>
            </a:r>
            <a:r>
              <a:rPr lang="en-US" sz="2000" b="0" i="0" dirty="0">
                <a:effectLst/>
                <a:latin typeface="+mj-lt"/>
              </a:rPr>
              <a:t>, assess its security, </a:t>
            </a:r>
            <a:r>
              <a:rPr lang="en-US" sz="2000" b="1" i="0" dirty="0">
                <a:effectLst/>
                <a:latin typeface="+mj-lt"/>
              </a:rPr>
              <a:t>execute various attacks, and send commands to the victim's web browser </a:t>
            </a:r>
            <a:r>
              <a:rPr lang="en-US" sz="2000" b="0" i="0" dirty="0">
                <a:effectLst/>
                <a:latin typeface="+mj-lt"/>
              </a:rPr>
              <a:t>for testing and evaluation.</a:t>
            </a:r>
            <a:endParaRPr lang="en-US" sz="20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687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4BD8-EC7C-1DF0-537A-DC30C4F5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99" y="203111"/>
            <a:ext cx="10058400" cy="1371600"/>
          </a:xfrm>
        </p:spPr>
        <p:txBody>
          <a:bodyPr/>
          <a:lstStyle/>
          <a:p>
            <a:r>
              <a:rPr lang="en-US" dirty="0"/>
              <a:t>Fake Notification Bar Example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45F6B-D19E-8A6C-C69B-AF613CC735D9}"/>
              </a:ext>
            </a:extLst>
          </p:cNvPr>
          <p:cNvSpPr txBox="1"/>
          <p:nvPr/>
        </p:nvSpPr>
        <p:spPr>
          <a:xfrm>
            <a:off x="10105779" y="2660471"/>
            <a:ext cx="1578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Displays fake notification bar at the top of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A89E7B-B52D-1B9C-7D8F-73FDDB8C0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99" y="1229360"/>
            <a:ext cx="9607939" cy="52019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35C23D-737A-F459-839E-04FB4CB440B5}"/>
              </a:ext>
            </a:extLst>
          </p:cNvPr>
          <p:cNvSpPr/>
          <p:nvPr/>
        </p:nvSpPr>
        <p:spPr>
          <a:xfrm>
            <a:off x="4328160" y="2834640"/>
            <a:ext cx="538480" cy="203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98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4BD8-EC7C-1DF0-537A-DC30C4F5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19" y="205740"/>
            <a:ext cx="10058400" cy="1371600"/>
          </a:xfrm>
        </p:spPr>
        <p:txBody>
          <a:bodyPr/>
          <a:lstStyle/>
          <a:p>
            <a:r>
              <a:rPr lang="en-US" dirty="0"/>
              <a:t>Fake Notification Bar Example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D5BBB-CADC-BE15-577D-72F1FD225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98" y="1137920"/>
            <a:ext cx="11345403" cy="53136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623CFC-D4A5-677C-412C-B21CD135887D}"/>
              </a:ext>
            </a:extLst>
          </p:cNvPr>
          <p:cNvSpPr/>
          <p:nvPr/>
        </p:nvSpPr>
        <p:spPr>
          <a:xfrm>
            <a:off x="6096000" y="1971040"/>
            <a:ext cx="5557520" cy="1422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43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4BD8-EC7C-1DF0-537A-DC30C4F5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19" y="81915"/>
            <a:ext cx="10058400" cy="1371600"/>
          </a:xfrm>
        </p:spPr>
        <p:txBody>
          <a:bodyPr/>
          <a:lstStyle/>
          <a:p>
            <a:r>
              <a:rPr lang="en-US" dirty="0"/>
              <a:t>Create Pop  Under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623CFC-D4A5-677C-412C-B21CD135887D}"/>
              </a:ext>
            </a:extLst>
          </p:cNvPr>
          <p:cNvSpPr/>
          <p:nvPr/>
        </p:nvSpPr>
        <p:spPr>
          <a:xfrm>
            <a:off x="11592560" y="2062480"/>
            <a:ext cx="60960" cy="50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B0FD1-F76D-C4B0-CA92-A13D2398A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19" y="1080135"/>
            <a:ext cx="9906000" cy="5330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B2E3CE-D4D0-2435-AE7C-DA75CE61A687}"/>
              </a:ext>
            </a:extLst>
          </p:cNvPr>
          <p:cNvSpPr txBox="1"/>
          <p:nvPr/>
        </p:nvSpPr>
        <p:spPr>
          <a:xfrm>
            <a:off x="10400419" y="1461095"/>
            <a:ext cx="141566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Creates a new discreet pop under window with </a:t>
            </a:r>
            <a:r>
              <a:rPr lang="en-US" dirty="0" err="1"/>
              <a:t>BeEF</a:t>
            </a:r>
            <a:r>
              <a:rPr lang="en-US" dirty="0"/>
              <a:t> hook included and thus another browser node will be added to the hooked browser tree</a:t>
            </a:r>
          </a:p>
        </p:txBody>
      </p:sp>
    </p:spTree>
    <p:extLst>
      <p:ext uri="{BB962C8B-B14F-4D97-AF65-F5344CB8AC3E}">
        <p14:creationId xmlns:p14="http://schemas.microsoft.com/office/powerpoint/2010/main" val="1528544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4BD8-EC7C-1DF0-537A-DC30C4F5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19" y="20955"/>
            <a:ext cx="10058400" cy="1371600"/>
          </a:xfrm>
        </p:spPr>
        <p:txBody>
          <a:bodyPr/>
          <a:lstStyle/>
          <a:p>
            <a:r>
              <a:rPr lang="en-US" dirty="0"/>
              <a:t>Create Pop  Under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623CFC-D4A5-677C-412C-B21CD135887D}"/>
              </a:ext>
            </a:extLst>
          </p:cNvPr>
          <p:cNvSpPr/>
          <p:nvPr/>
        </p:nvSpPr>
        <p:spPr>
          <a:xfrm>
            <a:off x="11592560" y="2062480"/>
            <a:ext cx="60960" cy="50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891E0-E8A9-B870-3C56-9E10CF2CB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019175"/>
            <a:ext cx="11115040" cy="53714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81D13D-D9D6-C815-3EF8-CFF436A069E1}"/>
              </a:ext>
            </a:extLst>
          </p:cNvPr>
          <p:cNvSpPr/>
          <p:nvPr/>
        </p:nvSpPr>
        <p:spPr>
          <a:xfrm>
            <a:off x="6258560" y="3545840"/>
            <a:ext cx="1158240" cy="10566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34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1" y="2091710"/>
            <a:ext cx="8649738" cy="2590800"/>
          </a:xfrm>
        </p:spPr>
        <p:txBody>
          <a:bodyPr>
            <a:normAutofit/>
          </a:bodyPr>
          <a:lstStyle/>
          <a:p>
            <a:r>
              <a:rPr lang="en-US" sz="88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Thank you</a:t>
            </a:r>
            <a:endParaRPr lang="en-US" sz="6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ADE3EFAC-01AB-7DFC-0F3F-8428735B8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577" y="4385050"/>
            <a:ext cx="8936846" cy="8926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Presented by:</a:t>
            </a:r>
            <a:br>
              <a:rPr lang="en-US" dirty="0"/>
            </a:br>
            <a:r>
              <a:rPr lang="en-US" b="1" dirty="0">
                <a:latin typeface="+mj-lt"/>
              </a:rPr>
              <a:t>1805104- </a:t>
            </a:r>
            <a:r>
              <a:rPr lang="en-US" b="1" dirty="0" err="1">
                <a:latin typeface="+mj-lt"/>
              </a:rPr>
              <a:t>Swarnali</a:t>
            </a:r>
            <a:r>
              <a:rPr lang="en-US" b="1" dirty="0">
                <a:latin typeface="+mj-lt"/>
              </a:rPr>
              <a:t> Saha</a:t>
            </a:r>
          </a:p>
          <a:p>
            <a:r>
              <a:rPr lang="en-US" b="1" dirty="0">
                <a:latin typeface="+mj-lt"/>
              </a:rPr>
              <a:t>1805116- </a:t>
            </a:r>
            <a:r>
              <a:rPr lang="en-US" b="1" dirty="0" err="1">
                <a:latin typeface="+mj-lt"/>
              </a:rPr>
              <a:t>Sanjida</a:t>
            </a:r>
            <a:r>
              <a:rPr lang="en-US" b="1" dirty="0">
                <a:latin typeface="+mj-lt"/>
              </a:rPr>
              <a:t> Islam Era</a:t>
            </a:r>
          </a:p>
        </p:txBody>
      </p:sp>
    </p:spTree>
    <p:extLst>
      <p:ext uri="{BB962C8B-B14F-4D97-AF65-F5344CB8AC3E}">
        <p14:creationId xmlns:p14="http://schemas.microsoft.com/office/powerpoint/2010/main" val="3994109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8EFB4-F420-5951-6F50-72E67E5D7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557" y="538899"/>
            <a:ext cx="10058400" cy="1371600"/>
          </a:xfrm>
        </p:spPr>
        <p:txBody>
          <a:bodyPr/>
          <a:lstStyle/>
          <a:p>
            <a:r>
              <a:rPr lang="en-US" dirty="0"/>
              <a:t>Common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02850-3FD0-53E0-5BE1-71A55E699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557" y="1725105"/>
            <a:ext cx="10058400" cy="4293626"/>
          </a:xfrm>
        </p:spPr>
        <p:txBody>
          <a:bodyPr>
            <a:normAutofit lnSpcReduction="10000"/>
          </a:bodyPr>
          <a:lstStyle/>
          <a:p>
            <a:pPr marL="409755" lvl="0" indent="-285750" rtl="0">
              <a:spcBef>
                <a:spcPts val="0"/>
              </a:spcBef>
              <a:spcAft>
                <a:spcPts val="0"/>
              </a:spcAft>
              <a:buSzPts val="1647"/>
              <a:buFont typeface="Wingdings" panose="05000000000000000000" pitchFamily="2" charset="2"/>
              <a:buChar char="ü"/>
            </a:pPr>
            <a:r>
              <a:rPr lang="en-US" sz="2100" b="1" dirty="0">
                <a:latin typeface="+mj-lt"/>
              </a:rPr>
              <a:t>Show alert box</a:t>
            </a:r>
          </a:p>
          <a:p>
            <a:pPr marL="409755" lvl="0" indent="-285750" rtl="0">
              <a:spcBef>
                <a:spcPts val="0"/>
              </a:spcBef>
              <a:spcAft>
                <a:spcPts val="0"/>
              </a:spcAft>
              <a:buSzPts val="1647"/>
              <a:buFont typeface="Wingdings" panose="05000000000000000000" pitchFamily="2" charset="2"/>
              <a:buChar char="ü"/>
            </a:pPr>
            <a:r>
              <a:rPr lang="en-US" sz="2100" dirty="0">
                <a:latin typeface="+mj-lt"/>
              </a:rPr>
              <a:t>Show fake browser update</a:t>
            </a:r>
          </a:p>
          <a:p>
            <a:pPr marL="409755" lvl="0" indent="-285750" rtl="0">
              <a:spcBef>
                <a:spcPts val="0"/>
              </a:spcBef>
              <a:spcAft>
                <a:spcPts val="0"/>
              </a:spcAft>
              <a:buSzPts val="1647"/>
              <a:buFont typeface="Wingdings" panose="05000000000000000000" pitchFamily="2" charset="2"/>
              <a:buChar char="ü"/>
            </a:pPr>
            <a:r>
              <a:rPr lang="en-US" sz="2100" b="1" dirty="0">
                <a:latin typeface="+mj-lt"/>
              </a:rPr>
              <a:t>Google phishing</a:t>
            </a:r>
          </a:p>
          <a:p>
            <a:pPr marL="409755" lvl="0" indent="-285750" rtl="0">
              <a:spcBef>
                <a:spcPts val="0"/>
              </a:spcBef>
              <a:spcAft>
                <a:spcPts val="0"/>
              </a:spcAft>
              <a:buSzPts val="1647"/>
              <a:buFont typeface="Wingdings" panose="05000000000000000000" pitchFamily="2" charset="2"/>
              <a:buChar char="ü"/>
            </a:pPr>
            <a:r>
              <a:rPr lang="en-US" sz="2100" dirty="0">
                <a:latin typeface="+mj-lt"/>
              </a:rPr>
              <a:t>Get victim’s geo location</a:t>
            </a:r>
          </a:p>
          <a:p>
            <a:pPr marL="409755" lvl="0" indent="-285750" rtl="0">
              <a:spcBef>
                <a:spcPts val="0"/>
              </a:spcBef>
              <a:spcAft>
                <a:spcPts val="0"/>
              </a:spcAft>
              <a:buSzPts val="1647"/>
              <a:buFont typeface="Wingdings" panose="05000000000000000000" pitchFamily="2" charset="2"/>
              <a:buChar char="ü"/>
            </a:pPr>
            <a:r>
              <a:rPr lang="en-US" sz="2100" dirty="0">
                <a:latin typeface="+mj-lt"/>
              </a:rPr>
              <a:t>Get victim’s </a:t>
            </a:r>
            <a:r>
              <a:rPr lang="en-US" sz="2100" dirty="0" err="1">
                <a:latin typeface="+mj-lt"/>
              </a:rPr>
              <a:t>ip</a:t>
            </a:r>
            <a:r>
              <a:rPr lang="en-US" sz="2100" dirty="0">
                <a:latin typeface="+mj-lt"/>
              </a:rPr>
              <a:t> address</a:t>
            </a:r>
          </a:p>
          <a:p>
            <a:pPr marL="409755" indent="-285750">
              <a:spcBef>
                <a:spcPts val="0"/>
              </a:spcBef>
              <a:buSzPts val="1647"/>
              <a:buFont typeface="Wingdings" panose="05000000000000000000" pitchFamily="2" charset="2"/>
              <a:buChar char="ü"/>
            </a:pPr>
            <a:r>
              <a:rPr lang="en-US" sz="2100" b="1" dirty="0">
                <a:latin typeface="+mj-lt"/>
              </a:rPr>
              <a:t>stealing user input</a:t>
            </a:r>
            <a:endParaRPr lang="en-US" sz="2100" dirty="0">
              <a:latin typeface="+mj-lt"/>
            </a:endParaRPr>
          </a:p>
          <a:p>
            <a:pPr marL="409755" lvl="0" indent="-285750" rtl="0">
              <a:spcBef>
                <a:spcPts val="0"/>
              </a:spcBef>
              <a:spcAft>
                <a:spcPts val="0"/>
              </a:spcAft>
              <a:buSzPts val="1647"/>
              <a:buFont typeface="Wingdings" panose="05000000000000000000" pitchFamily="2" charset="2"/>
              <a:buChar char="ü"/>
            </a:pPr>
            <a:r>
              <a:rPr lang="en-US" sz="2100" b="1" dirty="0">
                <a:latin typeface="+mj-lt"/>
              </a:rPr>
              <a:t>Show fake notifications bar</a:t>
            </a:r>
          </a:p>
          <a:p>
            <a:pPr marL="409755" lvl="0" indent="-285750" rtl="0">
              <a:spcBef>
                <a:spcPts val="0"/>
              </a:spcBef>
              <a:spcAft>
                <a:spcPts val="0"/>
              </a:spcAft>
              <a:buSzPts val="1647"/>
              <a:buFont typeface="Wingdings" panose="05000000000000000000" pitchFamily="2" charset="2"/>
              <a:buChar char="ü"/>
            </a:pPr>
            <a:r>
              <a:rPr lang="en-US" sz="2100" b="1" dirty="0">
                <a:latin typeface="+mj-lt"/>
              </a:rPr>
              <a:t>Facebook phishing</a:t>
            </a:r>
          </a:p>
          <a:p>
            <a:pPr marL="409755" lvl="0" indent="-285750" rtl="0">
              <a:spcBef>
                <a:spcPts val="0"/>
              </a:spcBef>
              <a:spcAft>
                <a:spcPts val="0"/>
              </a:spcAft>
              <a:buSzPts val="1647"/>
              <a:buFont typeface="Wingdings" panose="05000000000000000000" pitchFamily="2" charset="2"/>
              <a:buChar char="ü"/>
            </a:pPr>
            <a:r>
              <a:rPr lang="en-US" sz="2100" dirty="0">
                <a:latin typeface="+mj-lt"/>
              </a:rPr>
              <a:t>Show fake application update</a:t>
            </a:r>
          </a:p>
          <a:p>
            <a:pPr marL="409755" lvl="0" indent="-285750" rtl="0">
              <a:spcBef>
                <a:spcPts val="0"/>
              </a:spcBef>
              <a:spcAft>
                <a:spcPts val="0"/>
              </a:spcAft>
              <a:buSzPts val="1647"/>
              <a:buFont typeface="Wingdings" panose="05000000000000000000" pitchFamily="2" charset="2"/>
              <a:buChar char="ü"/>
            </a:pPr>
            <a:r>
              <a:rPr lang="en-US" sz="2100" dirty="0">
                <a:latin typeface="+mj-lt"/>
              </a:rPr>
              <a:t>launching a Firefox based DOS attack</a:t>
            </a:r>
          </a:p>
          <a:p>
            <a:pPr marL="409755" lvl="0" indent="-285750" rtl="0">
              <a:spcBef>
                <a:spcPts val="0"/>
              </a:spcBef>
              <a:spcAft>
                <a:spcPts val="0"/>
              </a:spcAft>
              <a:buSzPts val="1647"/>
              <a:buFont typeface="Wingdings" panose="05000000000000000000" pitchFamily="2" charset="2"/>
              <a:buChar char="ü"/>
            </a:pPr>
            <a:r>
              <a:rPr lang="en-US" sz="2100" b="1" dirty="0">
                <a:latin typeface="+mj-lt"/>
              </a:rPr>
              <a:t>redirecting the web page to the fake page</a:t>
            </a:r>
          </a:p>
          <a:p>
            <a:pPr marL="409755" lvl="0" indent="-285750" rtl="0">
              <a:spcBef>
                <a:spcPts val="0"/>
              </a:spcBef>
              <a:spcAft>
                <a:spcPts val="0"/>
              </a:spcAft>
              <a:buSzPts val="1647"/>
              <a:buFont typeface="Wingdings" panose="05000000000000000000" pitchFamily="2" charset="2"/>
              <a:buChar char="ü"/>
            </a:pPr>
            <a:r>
              <a:rPr lang="en-US" sz="2100" dirty="0">
                <a:latin typeface="+mj-lt"/>
              </a:rPr>
              <a:t>logging the keystrokes </a:t>
            </a:r>
          </a:p>
          <a:p>
            <a:pPr marL="409755" lvl="0" indent="-285750" rtl="0">
              <a:spcBef>
                <a:spcPts val="0"/>
              </a:spcBef>
              <a:spcAft>
                <a:spcPts val="0"/>
              </a:spcAft>
              <a:buSzPts val="1647"/>
              <a:buFont typeface="Wingdings" panose="05000000000000000000" pitchFamily="2" charset="2"/>
              <a:buChar char="ü"/>
            </a:pPr>
            <a:r>
              <a:rPr lang="en-US" sz="2100" b="1" dirty="0" err="1">
                <a:latin typeface="+mj-lt"/>
              </a:rPr>
              <a:t>Tabnabbing</a:t>
            </a:r>
            <a:endParaRPr lang="en-US" sz="2100" b="1" dirty="0">
              <a:latin typeface="+mj-lt"/>
            </a:endParaRPr>
          </a:p>
          <a:p>
            <a:pPr marL="584200" lvl="1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1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7E33-B8C7-4603-ED2C-C063EB3A6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670560"/>
            <a:ext cx="10241280" cy="1343634"/>
          </a:xfrm>
        </p:spPr>
        <p:txBody>
          <a:bodyPr/>
          <a:lstStyle/>
          <a:p>
            <a:r>
              <a:rPr lang="en-US" dirty="0"/>
              <a:t>Technical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C673C-CDEC-F63B-21E5-1EACCAF17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1849120"/>
            <a:ext cx="10241280" cy="410362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sz="2200" dirty="0">
                <a:latin typeface="+mj-lt"/>
              </a:rPr>
              <a:t>BeEF hook is a Javascript file, </a:t>
            </a:r>
            <a:r>
              <a:rPr lang="en" sz="2200" b="1" dirty="0">
                <a:latin typeface="+mj-lt"/>
              </a:rPr>
              <a:t>used to latch on to a target’s browser to exploit </a:t>
            </a:r>
            <a:r>
              <a:rPr lang="en" sz="2200" dirty="0">
                <a:latin typeface="+mj-lt"/>
              </a:rPr>
              <a:t>while acting as C&amp;C between it and the attacker.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To target a web browser</a:t>
            </a:r>
            <a:r>
              <a:rPr lang="en-US" sz="2200" b="1" dirty="0">
                <a:latin typeface="+mj-lt"/>
              </a:rPr>
              <a:t>, first identify a webpage and then attach a </a:t>
            </a:r>
            <a:r>
              <a:rPr lang="en-US" sz="2200" b="1" dirty="0" err="1">
                <a:latin typeface="+mj-lt"/>
              </a:rPr>
              <a:t>BeEF</a:t>
            </a:r>
            <a:r>
              <a:rPr lang="en-US" sz="2200" b="1" dirty="0">
                <a:latin typeface="+mj-lt"/>
              </a:rPr>
              <a:t> hook to 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+mj-lt"/>
              </a:rPr>
              <a:t>Deliver </a:t>
            </a:r>
            <a:r>
              <a:rPr lang="en-US" sz="2200" b="1" dirty="0" err="1">
                <a:latin typeface="+mj-lt"/>
              </a:rPr>
              <a:t>javascript</a:t>
            </a:r>
            <a:r>
              <a:rPr lang="en-US" sz="2200" b="1" dirty="0">
                <a:latin typeface="+mj-lt"/>
              </a:rPr>
              <a:t> payload by including the </a:t>
            </a:r>
            <a:r>
              <a:rPr lang="en-US" sz="2200" b="1" dirty="0" err="1">
                <a:latin typeface="+mj-lt"/>
              </a:rPr>
              <a:t>javascript</a:t>
            </a:r>
            <a:r>
              <a:rPr lang="en-US" sz="2200" b="1" dirty="0">
                <a:latin typeface="+mj-lt"/>
              </a:rPr>
              <a:t> hook into the web page’s header</a:t>
            </a:r>
            <a:r>
              <a:rPr lang="en-US" sz="2200" dirty="0">
                <a:latin typeface="+mj-lt"/>
              </a:rPr>
              <a:t>. The target browser will become hooked once they visit the site.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Attacker can see all sorts of information such </a:t>
            </a:r>
            <a:r>
              <a:rPr lang="en-US" sz="2200" b="1" dirty="0">
                <a:latin typeface="+mj-lt"/>
              </a:rPr>
              <a:t>as plugins and extensions</a:t>
            </a:r>
            <a:r>
              <a:rPr lang="en-US" sz="2200" dirty="0">
                <a:latin typeface="+mj-lt"/>
              </a:rPr>
              <a:t> that the browser is using and various information about the hardware and software spaces of the target.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99710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FCBC-4C75-269B-99C2-6393B1A5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520674"/>
            <a:ext cx="10058400" cy="718846"/>
          </a:xfrm>
        </p:spPr>
        <p:txBody>
          <a:bodyPr/>
          <a:lstStyle/>
          <a:p>
            <a:r>
              <a:rPr lang="en-US" dirty="0"/>
              <a:t>Browser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ADED9-DE64-C267-50E2-09E21713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" y="1239520"/>
            <a:ext cx="11120120" cy="50547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7EEC2A-CFFA-3470-88C0-1DD0BB55A52C}"/>
              </a:ext>
            </a:extLst>
          </p:cNvPr>
          <p:cNvSpPr/>
          <p:nvPr/>
        </p:nvSpPr>
        <p:spPr>
          <a:xfrm>
            <a:off x="1270000" y="2357120"/>
            <a:ext cx="660400" cy="1727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0B6BA0-23C3-D37C-3334-959EBF461ED4}"/>
              </a:ext>
            </a:extLst>
          </p:cNvPr>
          <p:cNvSpPr/>
          <p:nvPr/>
        </p:nvSpPr>
        <p:spPr>
          <a:xfrm>
            <a:off x="2265680" y="2036919"/>
            <a:ext cx="5273040" cy="40030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42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FCBC-4C75-269B-99C2-6393B1A5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98754"/>
            <a:ext cx="10058400" cy="718846"/>
          </a:xfrm>
        </p:spPr>
        <p:txBody>
          <a:bodyPr/>
          <a:lstStyle/>
          <a:p>
            <a:r>
              <a:rPr lang="en-US" dirty="0"/>
              <a:t>Browser Information</a:t>
            </a:r>
          </a:p>
        </p:txBody>
      </p:sp>
      <p:pic>
        <p:nvPicPr>
          <p:cNvPr id="5122" name="Picture 2" descr="No description available.">
            <a:extLst>
              <a:ext uri="{FF2B5EF4-FFF2-40B4-BE49-F238E27FC236}">
                <a16:creationId xmlns:a16="http://schemas.microsoft.com/office/drawing/2014/main" id="{5DE7EBE2-D1D1-1278-2515-5B108DAA44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3" y="1087120"/>
            <a:ext cx="9726817" cy="529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5B9A0-4B0B-F5AC-A160-5AAFCF14383B}"/>
              </a:ext>
            </a:extLst>
          </p:cNvPr>
          <p:cNvSpPr txBox="1"/>
          <p:nvPr/>
        </p:nvSpPr>
        <p:spPr>
          <a:xfrm>
            <a:off x="10210800" y="2184400"/>
            <a:ext cx="14972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creates complete logs of mouse movements, double clicks and other actions perform by victims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8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6D5C9D-3174-223B-1233-F44BF75FC3FA}"/>
              </a:ext>
            </a:extLst>
          </p:cNvPr>
          <p:cNvSpPr txBox="1"/>
          <p:nvPr/>
        </p:nvSpPr>
        <p:spPr>
          <a:xfrm>
            <a:off x="1849225" y="2974827"/>
            <a:ext cx="8700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000" dirty="0"/>
              <a:t>Demonstration of some key features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07517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4BD8-EC7C-1DF0-537A-DC30C4F5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96" y="426932"/>
            <a:ext cx="10058400" cy="1371600"/>
          </a:xfrm>
        </p:spPr>
        <p:txBody>
          <a:bodyPr/>
          <a:lstStyle/>
          <a:p>
            <a:r>
              <a:rPr lang="en-US" dirty="0"/>
              <a:t>Google Phishing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2A6533-8986-C15C-41E9-5C827A89C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72" y="1576951"/>
            <a:ext cx="9916997" cy="477158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BBCEAC-94F7-B690-47C8-318EF16434E8}"/>
              </a:ext>
            </a:extLst>
          </p:cNvPr>
          <p:cNvSpPr/>
          <p:nvPr/>
        </p:nvSpPr>
        <p:spPr>
          <a:xfrm>
            <a:off x="4776246" y="3457700"/>
            <a:ext cx="1442301" cy="2474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6B2B2A-BCE3-2F3D-63A8-349B27789A07}"/>
              </a:ext>
            </a:extLst>
          </p:cNvPr>
          <p:cNvSpPr txBox="1"/>
          <p:nvPr/>
        </p:nvSpPr>
        <p:spPr>
          <a:xfrm>
            <a:off x="10526596" y="2412492"/>
            <a:ext cx="12663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Giving the hook </a:t>
            </a:r>
            <a:r>
              <a:rPr lang="en-US" b="1" dirty="0" err="1">
                <a:latin typeface="+mj-lt"/>
              </a:rPr>
              <a:t>url</a:t>
            </a:r>
            <a:r>
              <a:rPr lang="en-US" b="1" dirty="0">
                <a:latin typeface="+mj-lt"/>
              </a:rPr>
              <a:t> where the page will be redirected after  attack taking place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763E1F-D9C3-AC32-19DA-D92A6B52AF24}"/>
              </a:ext>
            </a:extLst>
          </p:cNvPr>
          <p:cNvSpPr/>
          <p:nvPr/>
        </p:nvSpPr>
        <p:spPr>
          <a:xfrm>
            <a:off x="7049676" y="1858057"/>
            <a:ext cx="2245153" cy="2818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CB6CA5-A343-492D-001A-888912F0EF5F}"/>
              </a:ext>
            </a:extLst>
          </p:cNvPr>
          <p:cNvSpPr txBox="1"/>
          <p:nvPr/>
        </p:nvSpPr>
        <p:spPr>
          <a:xfrm>
            <a:off x="9294829" y="1459181"/>
            <a:ext cx="11375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Current 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A2FAB5-495A-071C-C40C-46988FE023D4}"/>
              </a:ext>
            </a:extLst>
          </p:cNvPr>
          <p:cNvSpPr txBox="1"/>
          <p:nvPr/>
        </p:nvSpPr>
        <p:spPr>
          <a:xfrm>
            <a:off x="5750348" y="3709927"/>
            <a:ext cx="129932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redirected page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67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4BD8-EC7C-1DF0-537A-DC30C4F5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09467"/>
            <a:ext cx="10058400" cy="1371600"/>
          </a:xfrm>
        </p:spPr>
        <p:txBody>
          <a:bodyPr/>
          <a:lstStyle/>
          <a:p>
            <a:r>
              <a:rPr lang="en-US" dirty="0"/>
              <a:t>Google Phishing Example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22F3D3-A911-6C49-D563-14140C447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782926"/>
            <a:ext cx="8524779" cy="41844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0145B5-FD16-C7BC-6F90-34AD77934317}"/>
              </a:ext>
            </a:extLst>
          </p:cNvPr>
          <p:cNvSpPr txBox="1"/>
          <p:nvPr/>
        </p:nvSpPr>
        <p:spPr>
          <a:xfrm>
            <a:off x="9794449" y="3000910"/>
            <a:ext cx="1734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Showing the fake “Sign In” page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4C4A83-66FF-CCC8-2C8F-BE3FD29FBC98}"/>
              </a:ext>
            </a:extLst>
          </p:cNvPr>
          <p:cNvSpPr/>
          <p:nvPr/>
        </p:nvSpPr>
        <p:spPr>
          <a:xfrm>
            <a:off x="5938887" y="2064470"/>
            <a:ext cx="3652692" cy="39029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601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{552EFFBC-459D-42A5-A153-E33206FE8A9A}tf11531919_win32</Template>
  <TotalTime>461</TotalTime>
  <Words>463</Words>
  <Application>Microsoft Office PowerPoint</Application>
  <PresentationFormat>Widescreen</PresentationFormat>
  <Paragraphs>65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Algerian</vt:lpstr>
      <vt:lpstr>Arial</vt:lpstr>
      <vt:lpstr>Avenir Next LT Pro</vt:lpstr>
      <vt:lpstr>Avenir Next LT Pro Light</vt:lpstr>
      <vt:lpstr>Calibri</vt:lpstr>
      <vt:lpstr>Garamond</vt:lpstr>
      <vt:lpstr>Wingdings</vt:lpstr>
      <vt:lpstr>SavonVTI</vt:lpstr>
      <vt:lpstr>Beef</vt:lpstr>
      <vt:lpstr>Overview</vt:lpstr>
      <vt:lpstr>Common Features</vt:lpstr>
      <vt:lpstr>Technical design</vt:lpstr>
      <vt:lpstr>Browser Information</vt:lpstr>
      <vt:lpstr>Browser Information</vt:lpstr>
      <vt:lpstr>PowerPoint Presentation</vt:lpstr>
      <vt:lpstr>Google Phishing Example</vt:lpstr>
      <vt:lpstr>Google Phishing Example </vt:lpstr>
      <vt:lpstr>Google Phishing Example </vt:lpstr>
      <vt:lpstr>Redirect Browser Example </vt:lpstr>
      <vt:lpstr>Redirect Browser Example </vt:lpstr>
      <vt:lpstr>Alert Dialog Example </vt:lpstr>
      <vt:lpstr>Alert Dialog Example </vt:lpstr>
      <vt:lpstr>Get Cookie Example </vt:lpstr>
      <vt:lpstr>Get Cookie Example </vt:lpstr>
      <vt:lpstr>Redirect Browser(Rickroll) Example </vt:lpstr>
      <vt:lpstr>Redirect Browser(Rickroll) Example </vt:lpstr>
      <vt:lpstr>Tabnabbing Example </vt:lpstr>
      <vt:lpstr>Fake Notification Bar Example </vt:lpstr>
      <vt:lpstr>Fake Notification Bar Example </vt:lpstr>
      <vt:lpstr>Create Pop  Under Example </vt:lpstr>
      <vt:lpstr>Create Pop  Under Example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Beef</dc:title>
  <dc:creator>ASUS</dc:creator>
  <cp:lastModifiedBy>ASUS</cp:lastModifiedBy>
  <cp:revision>5</cp:revision>
  <dcterms:created xsi:type="dcterms:W3CDTF">2023-09-06T16:19:44Z</dcterms:created>
  <dcterms:modified xsi:type="dcterms:W3CDTF">2023-09-07T04:58:50Z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